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9" r:id="rId1"/>
  </p:sldMasterIdLst>
  <p:notesMasterIdLst>
    <p:notesMasterId r:id="rId15"/>
  </p:notesMasterIdLst>
  <p:sldIdLst>
    <p:sldId id="288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5" r:id="rId12"/>
    <p:sldId id="284" r:id="rId13"/>
    <p:sldId id="286" r:id="rId14"/>
  </p:sldIdLst>
  <p:sldSz cx="6858000" cy="9906000" type="A4"/>
  <p:notesSz cx="6797675" cy="9926638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2016" y="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7781E-9173-40B1-8241-F9B9A3CCA9C2}" type="datetimeFigureOut">
              <a:rPr lang="fr-FR" smtClean="0"/>
              <a:t>08/02/2022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848CC-867F-4B07-82B5-695A3306BE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338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r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xmlns="" id="{FE5CEFC4-692C-4CB8-834F-44AC16EB0201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grpSp>
        <p:nvGrpSpPr>
          <p:cNvPr id="46" name="Groupe 45">
            <a:extLst>
              <a:ext uri="{FF2B5EF4-FFF2-40B4-BE49-F238E27FC236}">
                <a16:creationId xmlns:a16="http://schemas.microsoft.com/office/drawing/2014/main" xmlns="" id="{60749360-DFA5-4CF8-B351-BE08331B6444}"/>
              </a:ext>
            </a:extLst>
          </p:cNvPr>
          <p:cNvGrpSpPr/>
          <p:nvPr userDrawn="1"/>
        </p:nvGrpSpPr>
        <p:grpSpPr>
          <a:xfrm>
            <a:off x="455852" y="362999"/>
            <a:ext cx="1983145" cy="3059999"/>
            <a:chOff x="455852" y="362999"/>
            <a:chExt cx="1983145" cy="3059999"/>
          </a:xfrm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xmlns="" id="{ECA8CBC4-BE1C-418F-8991-0056AFD66FB1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xmlns="" id="{F57A4A45-39BB-4360-BD7F-EA39909CC16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xmlns="" id="{5C85C686-691D-4513-9F7C-6441B41B9EFC}"/>
                </a:ext>
              </a:extLst>
            </p:cNvPr>
            <p:cNvCxnSpPr>
              <a:cxnSpLocks/>
              <a:endCxn id="29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xmlns="" id="{045083CF-9E22-4F3A-92B0-C5BC8CDD04B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xmlns="" id="{17B153B4-A6B6-4D0D-9AED-CA6B19B16A3C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C90E7118-D551-43D1-A826-8295F925AB5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xmlns="" id="{C02E69B7-43A5-449C-BF8F-2BA73FA1523E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xmlns="" id="{F700C46D-663B-493A-B573-FE25681DE39D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xmlns="" id="{00325172-EC4A-4EC6-9803-8D8FD9ABC9B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xmlns="" id="{11F7A272-7621-44EF-BF6D-211D4E87097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37" name="Croix 36">
              <a:extLst>
                <a:ext uri="{FF2B5EF4-FFF2-40B4-BE49-F238E27FC236}">
                  <a16:creationId xmlns:a16="http://schemas.microsoft.com/office/drawing/2014/main" xmlns="" id="{1777B228-5CC6-4332-BBC7-89C0726E0DE0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roix 37">
              <a:extLst>
                <a:ext uri="{FF2B5EF4-FFF2-40B4-BE49-F238E27FC236}">
                  <a16:creationId xmlns:a16="http://schemas.microsoft.com/office/drawing/2014/main" xmlns="" id="{7530B97D-8980-462B-A902-496728775767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roix 38">
              <a:extLst>
                <a:ext uri="{FF2B5EF4-FFF2-40B4-BE49-F238E27FC236}">
                  <a16:creationId xmlns:a16="http://schemas.microsoft.com/office/drawing/2014/main" xmlns="" id="{2F305EB8-2682-489E-A5C6-E175BD0669A5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xmlns="" id="{FFC57CD0-BD03-4DA9-9047-F9A3F3579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xmlns="" id="{57E585EB-3791-4A41-A3BA-951D94FF8D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xmlns="" id="{2A9C6D94-7E3A-4243-883F-0721207C09D2}"/>
              </a:ext>
            </a:extLst>
          </p:cNvPr>
          <p:cNvGrpSpPr/>
          <p:nvPr userDrawn="1"/>
        </p:nvGrpSpPr>
        <p:grpSpPr>
          <a:xfrm>
            <a:off x="2437427" y="362999"/>
            <a:ext cx="1983145" cy="3059999"/>
            <a:chOff x="455852" y="362999"/>
            <a:chExt cx="1983145" cy="3059999"/>
          </a:xfrm>
        </p:grpSpPr>
        <p:sp>
          <p:nvSpPr>
            <p:cNvPr id="48" name="Rectangle : coins arrondis 47">
              <a:extLst>
                <a:ext uri="{FF2B5EF4-FFF2-40B4-BE49-F238E27FC236}">
                  <a16:creationId xmlns:a16="http://schemas.microsoft.com/office/drawing/2014/main" xmlns="" id="{EAC28025-7996-4889-8BBA-8BB14F69B9A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xmlns="" id="{FE69221A-9DE9-4370-B9B7-6F737504C37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xmlns="" id="{F57109AB-6745-4254-A6EF-F0E6352100EB}"/>
                </a:ext>
              </a:extLst>
            </p:cNvPr>
            <p:cNvCxnSpPr>
              <a:cxnSpLocks/>
              <a:endCxn id="52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xmlns="" id="{2B25C714-24D0-412D-B2D0-4A693DBFBC2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28">
              <a:extLst>
                <a:ext uri="{FF2B5EF4-FFF2-40B4-BE49-F238E27FC236}">
                  <a16:creationId xmlns:a16="http://schemas.microsoft.com/office/drawing/2014/main" xmlns="" id="{DE606242-471E-419A-B3E8-664087905B60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60E26CB3-0318-46CF-8919-E673EF00BB73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4" name="Rectangle : coins arrondis 53">
              <a:extLst>
                <a:ext uri="{FF2B5EF4-FFF2-40B4-BE49-F238E27FC236}">
                  <a16:creationId xmlns:a16="http://schemas.microsoft.com/office/drawing/2014/main" xmlns="" id="{E2EFBD94-7709-45E2-A156-040AEA35261B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xmlns="" id="{E770B8D4-3A19-46C5-8904-5F126582DDED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xmlns="" id="{86EFDFF4-44A6-44E6-B9D6-B174B68D51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xmlns="" id="{CB7003F1-B0EA-4623-948D-2C57923519C3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58" name="Croix 57">
              <a:extLst>
                <a:ext uri="{FF2B5EF4-FFF2-40B4-BE49-F238E27FC236}">
                  <a16:creationId xmlns:a16="http://schemas.microsoft.com/office/drawing/2014/main" xmlns="" id="{ABC2CC10-8A02-4CB9-AAEC-56898323115F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Croix 58">
              <a:extLst>
                <a:ext uri="{FF2B5EF4-FFF2-40B4-BE49-F238E27FC236}">
                  <a16:creationId xmlns:a16="http://schemas.microsoft.com/office/drawing/2014/main" xmlns="" id="{CC4AEAE6-69E4-44C4-B536-F68BEC12CA4A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Croix 59">
              <a:extLst>
                <a:ext uri="{FF2B5EF4-FFF2-40B4-BE49-F238E27FC236}">
                  <a16:creationId xmlns:a16="http://schemas.microsoft.com/office/drawing/2014/main" xmlns="" id="{73459C97-115B-43FE-A615-021A2276B0EF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xmlns="" id="{88BFFA8B-5F99-48E0-9B65-13553A77B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xmlns="" id="{4369DE52-41B9-4015-BAE0-27D1E7FBEA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xmlns="" id="{CB7DE479-F21C-440F-9684-26BCBABC340C}"/>
              </a:ext>
            </a:extLst>
          </p:cNvPr>
          <p:cNvGrpSpPr/>
          <p:nvPr userDrawn="1"/>
        </p:nvGrpSpPr>
        <p:grpSpPr>
          <a:xfrm>
            <a:off x="4412257" y="362999"/>
            <a:ext cx="1983145" cy="3059999"/>
            <a:chOff x="455852" y="362999"/>
            <a:chExt cx="1983145" cy="3059999"/>
          </a:xfrm>
        </p:grpSpPr>
        <p:sp>
          <p:nvSpPr>
            <p:cNvPr id="64" name="Rectangle : coins arrondis 63">
              <a:extLst>
                <a:ext uri="{FF2B5EF4-FFF2-40B4-BE49-F238E27FC236}">
                  <a16:creationId xmlns:a16="http://schemas.microsoft.com/office/drawing/2014/main" xmlns="" id="{060A915B-7A03-49C0-BFB1-5E926FAFA52E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xmlns="" id="{B9958E06-044B-41F0-81ED-D4F20EC074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xmlns="" id="{45170F77-BEBF-4930-BFFF-5246A41CDE22}"/>
                </a:ext>
              </a:extLst>
            </p:cNvPr>
            <p:cNvCxnSpPr>
              <a:cxnSpLocks/>
              <a:endCxn id="68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xmlns="" id="{D7DF8FFD-E2F5-4B02-9F80-074EB2D49E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Ellipse 28">
              <a:extLst>
                <a:ext uri="{FF2B5EF4-FFF2-40B4-BE49-F238E27FC236}">
                  <a16:creationId xmlns:a16="http://schemas.microsoft.com/office/drawing/2014/main" xmlns="" id="{3534E7BD-62DB-45D0-9D07-F8E0D428DD06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41CBECA2-61CB-4D43-BBA0-A613A966C514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0" name="Rectangle : coins arrondis 69">
              <a:extLst>
                <a:ext uri="{FF2B5EF4-FFF2-40B4-BE49-F238E27FC236}">
                  <a16:creationId xmlns:a16="http://schemas.microsoft.com/office/drawing/2014/main" xmlns="" id="{9B2B1820-205E-4B3E-81FA-DBF48CF33649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xmlns="" id="{01B7EB4E-7B37-4734-9ACA-69B48237D724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xmlns="" id="{293FE256-49D7-4032-BF25-AFF6AD9BD2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xmlns="" id="{029D6BED-7A66-4DA6-B5C5-EE8F8DF4205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74" name="Croix 73">
              <a:extLst>
                <a:ext uri="{FF2B5EF4-FFF2-40B4-BE49-F238E27FC236}">
                  <a16:creationId xmlns:a16="http://schemas.microsoft.com/office/drawing/2014/main" xmlns="" id="{8ECC3F7C-6B83-447A-86C4-F70F73E7BB55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Croix 74">
              <a:extLst>
                <a:ext uri="{FF2B5EF4-FFF2-40B4-BE49-F238E27FC236}">
                  <a16:creationId xmlns:a16="http://schemas.microsoft.com/office/drawing/2014/main" xmlns="" id="{9D6CA4BA-2F23-466B-ACF0-ACE636541E61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Croix 75">
              <a:extLst>
                <a:ext uri="{FF2B5EF4-FFF2-40B4-BE49-F238E27FC236}">
                  <a16:creationId xmlns:a16="http://schemas.microsoft.com/office/drawing/2014/main" xmlns="" id="{7FC73C7D-B6E0-41CC-B4A9-396DE90C217F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xmlns="" id="{EA8C14DB-3FB2-4C08-900D-F2230B23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xmlns="" id="{A9E36FE8-0383-42F3-8C2D-EC27ADFCF2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xmlns="" id="{31EC725E-3E13-43D1-B0EC-21F053C7E578}"/>
              </a:ext>
            </a:extLst>
          </p:cNvPr>
          <p:cNvGrpSpPr/>
          <p:nvPr userDrawn="1"/>
        </p:nvGrpSpPr>
        <p:grpSpPr>
          <a:xfrm>
            <a:off x="455852" y="3404459"/>
            <a:ext cx="1983145" cy="3059999"/>
            <a:chOff x="455852" y="362999"/>
            <a:chExt cx="1983145" cy="3059999"/>
          </a:xfrm>
        </p:grpSpPr>
        <p:sp>
          <p:nvSpPr>
            <p:cNvPr id="80" name="Rectangle : coins arrondis 79">
              <a:extLst>
                <a:ext uri="{FF2B5EF4-FFF2-40B4-BE49-F238E27FC236}">
                  <a16:creationId xmlns:a16="http://schemas.microsoft.com/office/drawing/2014/main" xmlns="" id="{071A20BE-A314-43BF-A8AF-6B8587904D6A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xmlns="" id="{DF8CEAF8-1879-43AC-8803-2CFB3C619D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xmlns="" id="{0D6F2675-9ED8-439B-BF93-1C93F84F5422}"/>
                </a:ext>
              </a:extLst>
            </p:cNvPr>
            <p:cNvCxnSpPr>
              <a:cxnSpLocks/>
              <a:endCxn id="84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xmlns="" id="{726B1D79-2E7E-4377-8DCA-D13145CECF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Ellipse 28">
              <a:extLst>
                <a:ext uri="{FF2B5EF4-FFF2-40B4-BE49-F238E27FC236}">
                  <a16:creationId xmlns:a16="http://schemas.microsoft.com/office/drawing/2014/main" xmlns="" id="{FAD695B2-6214-415D-8688-D1B466C97CE6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223361DB-C61C-4ABF-A5D3-ECE7F119FCD8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6" name="Rectangle : coins arrondis 85">
              <a:extLst>
                <a:ext uri="{FF2B5EF4-FFF2-40B4-BE49-F238E27FC236}">
                  <a16:creationId xmlns:a16="http://schemas.microsoft.com/office/drawing/2014/main" xmlns="" id="{B0132DC6-E7BD-42B6-A481-840B1D9B87B8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xmlns="" id="{4D33DEFF-54AE-42AA-8822-C0002C831BC9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xmlns="" id="{6538DBAE-1D2E-47CE-AC95-F4E64F85207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xmlns="" id="{D96AEDEF-73FE-4077-B539-88692E9BE590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90" name="Croix 89">
              <a:extLst>
                <a:ext uri="{FF2B5EF4-FFF2-40B4-BE49-F238E27FC236}">
                  <a16:creationId xmlns:a16="http://schemas.microsoft.com/office/drawing/2014/main" xmlns="" id="{FF21E09A-937C-4616-B118-B5DD8087D21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1" name="Croix 90">
              <a:extLst>
                <a:ext uri="{FF2B5EF4-FFF2-40B4-BE49-F238E27FC236}">
                  <a16:creationId xmlns:a16="http://schemas.microsoft.com/office/drawing/2014/main" xmlns="" id="{00C2D083-7075-40E3-A9F8-E7037BBD104D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Croix 91">
              <a:extLst>
                <a:ext uri="{FF2B5EF4-FFF2-40B4-BE49-F238E27FC236}">
                  <a16:creationId xmlns:a16="http://schemas.microsoft.com/office/drawing/2014/main" xmlns="" id="{E70F06ED-32A8-4549-A3CC-A68A40F85ED0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xmlns="" id="{416C2DD4-7BC4-449C-939E-B6163EEB52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xmlns="" id="{41BA2577-C957-4E04-A0DF-1D0E39BF07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95" name="Groupe 94">
            <a:extLst>
              <a:ext uri="{FF2B5EF4-FFF2-40B4-BE49-F238E27FC236}">
                <a16:creationId xmlns:a16="http://schemas.microsoft.com/office/drawing/2014/main" xmlns="" id="{423E6CB5-A72E-4365-BEEC-EAEA725118BF}"/>
              </a:ext>
            </a:extLst>
          </p:cNvPr>
          <p:cNvGrpSpPr/>
          <p:nvPr userDrawn="1"/>
        </p:nvGrpSpPr>
        <p:grpSpPr>
          <a:xfrm>
            <a:off x="2435909" y="3404242"/>
            <a:ext cx="1983145" cy="3059999"/>
            <a:chOff x="455852" y="362999"/>
            <a:chExt cx="1983145" cy="3059999"/>
          </a:xfrm>
        </p:grpSpPr>
        <p:sp>
          <p:nvSpPr>
            <p:cNvPr id="96" name="Rectangle : coins arrondis 95">
              <a:extLst>
                <a:ext uri="{FF2B5EF4-FFF2-40B4-BE49-F238E27FC236}">
                  <a16:creationId xmlns:a16="http://schemas.microsoft.com/office/drawing/2014/main" xmlns="" id="{F108A240-F904-4957-A89B-B0782BBF2F2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xmlns="" id="{0AF860A2-F9C1-4D5A-819F-27345C9A18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xmlns="" id="{F2648339-0007-4C83-8AE2-48B0C408539F}"/>
                </a:ext>
              </a:extLst>
            </p:cNvPr>
            <p:cNvCxnSpPr>
              <a:cxnSpLocks/>
              <a:endCxn id="100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xmlns="" id="{C5037154-A4E7-4F8A-A287-4F6B203EE00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Ellipse 28">
              <a:extLst>
                <a:ext uri="{FF2B5EF4-FFF2-40B4-BE49-F238E27FC236}">
                  <a16:creationId xmlns:a16="http://schemas.microsoft.com/office/drawing/2014/main" xmlns="" id="{1BD03D07-3A5A-4F11-8237-C75DAB90275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xmlns="" id="{7E419B82-AB06-4BAB-BFE8-87F9DCD95D5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2" name="Rectangle : coins arrondis 101">
              <a:extLst>
                <a:ext uri="{FF2B5EF4-FFF2-40B4-BE49-F238E27FC236}">
                  <a16:creationId xmlns:a16="http://schemas.microsoft.com/office/drawing/2014/main" xmlns="" id="{E1A5A0CF-F711-4637-B958-AC8C6B9B3A16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3" name="ZoneTexte 102">
              <a:extLst>
                <a:ext uri="{FF2B5EF4-FFF2-40B4-BE49-F238E27FC236}">
                  <a16:creationId xmlns:a16="http://schemas.microsoft.com/office/drawing/2014/main" xmlns="" id="{485804F7-4A58-47F2-8D81-B7A2FF550DFF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xmlns="" id="{0EBDF901-96C2-4849-A6AE-A3F3C05F77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ZoneTexte 104">
              <a:extLst>
                <a:ext uri="{FF2B5EF4-FFF2-40B4-BE49-F238E27FC236}">
                  <a16:creationId xmlns:a16="http://schemas.microsoft.com/office/drawing/2014/main" xmlns="" id="{56128F49-ED94-492E-BDD6-687BC01F2DD0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06" name="Croix 105">
              <a:extLst>
                <a:ext uri="{FF2B5EF4-FFF2-40B4-BE49-F238E27FC236}">
                  <a16:creationId xmlns:a16="http://schemas.microsoft.com/office/drawing/2014/main" xmlns="" id="{A37AE763-2C30-46E6-801E-D73687B6100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7" name="Croix 106">
              <a:extLst>
                <a:ext uri="{FF2B5EF4-FFF2-40B4-BE49-F238E27FC236}">
                  <a16:creationId xmlns:a16="http://schemas.microsoft.com/office/drawing/2014/main" xmlns="" id="{7D2A7B5B-0BF2-4D39-A75C-5C19106438A2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8" name="Croix 107">
              <a:extLst>
                <a:ext uri="{FF2B5EF4-FFF2-40B4-BE49-F238E27FC236}">
                  <a16:creationId xmlns:a16="http://schemas.microsoft.com/office/drawing/2014/main" xmlns="" id="{6C1205DA-2195-42A4-944C-A5AB8E5AC196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9" name="Image 108">
              <a:extLst>
                <a:ext uri="{FF2B5EF4-FFF2-40B4-BE49-F238E27FC236}">
                  <a16:creationId xmlns:a16="http://schemas.microsoft.com/office/drawing/2014/main" xmlns="" id="{B2215032-8306-4BE8-A1A7-F1EE976F24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10" name="Image 109">
              <a:extLst>
                <a:ext uri="{FF2B5EF4-FFF2-40B4-BE49-F238E27FC236}">
                  <a16:creationId xmlns:a16="http://schemas.microsoft.com/office/drawing/2014/main" xmlns="" id="{5396D4D0-2EEB-47C3-B9D9-04C3CDA5B2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11" name="Groupe 110">
            <a:extLst>
              <a:ext uri="{FF2B5EF4-FFF2-40B4-BE49-F238E27FC236}">
                <a16:creationId xmlns:a16="http://schemas.microsoft.com/office/drawing/2014/main" xmlns="" id="{424EACBF-F461-460A-81C5-532B10CDBAD9}"/>
              </a:ext>
            </a:extLst>
          </p:cNvPr>
          <p:cNvGrpSpPr/>
          <p:nvPr userDrawn="1"/>
        </p:nvGrpSpPr>
        <p:grpSpPr>
          <a:xfrm>
            <a:off x="4412257" y="3423581"/>
            <a:ext cx="1983145" cy="3059999"/>
            <a:chOff x="455852" y="362999"/>
            <a:chExt cx="1983145" cy="3059999"/>
          </a:xfrm>
        </p:grpSpPr>
        <p:sp>
          <p:nvSpPr>
            <p:cNvPr id="112" name="Rectangle : coins arrondis 111">
              <a:extLst>
                <a:ext uri="{FF2B5EF4-FFF2-40B4-BE49-F238E27FC236}">
                  <a16:creationId xmlns:a16="http://schemas.microsoft.com/office/drawing/2014/main" xmlns="" id="{00D98A31-AD50-4B3D-B3BF-7C3E215F5F86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13" name="Image 112">
              <a:extLst>
                <a:ext uri="{FF2B5EF4-FFF2-40B4-BE49-F238E27FC236}">
                  <a16:creationId xmlns:a16="http://schemas.microsoft.com/office/drawing/2014/main" xmlns="" id="{DCDAA6FA-27B5-4F71-A7A2-326661285D3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xmlns="" id="{EBB7FEBF-10BA-4170-ACBF-3C644F8228D8}"/>
                </a:ext>
              </a:extLst>
            </p:cNvPr>
            <p:cNvCxnSpPr>
              <a:cxnSpLocks/>
              <a:endCxn id="116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xmlns="" id="{3580B0F9-BEB9-432D-88DA-4983096EB7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Ellipse 28">
              <a:extLst>
                <a:ext uri="{FF2B5EF4-FFF2-40B4-BE49-F238E27FC236}">
                  <a16:creationId xmlns:a16="http://schemas.microsoft.com/office/drawing/2014/main" xmlns="" id="{3E18A997-8D4E-4624-A0AA-9C4D997C0F3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E2B0C2C9-4E49-4477-916A-5AFD2435B807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18" name="Rectangle : coins arrondis 117">
              <a:extLst>
                <a:ext uri="{FF2B5EF4-FFF2-40B4-BE49-F238E27FC236}">
                  <a16:creationId xmlns:a16="http://schemas.microsoft.com/office/drawing/2014/main" xmlns="" id="{23F59941-9C40-47D0-800B-BA06AA42212F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xmlns="" id="{4A386E37-2659-45C7-A861-DCB4DA26D8B3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0" name="Connecteur droit 119">
              <a:extLst>
                <a:ext uri="{FF2B5EF4-FFF2-40B4-BE49-F238E27FC236}">
                  <a16:creationId xmlns:a16="http://schemas.microsoft.com/office/drawing/2014/main" xmlns="" id="{30926483-DA27-4889-8671-B8D4FA059D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xmlns="" id="{65DA4FC8-A334-441F-A2B1-A065A20DCF2E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22" name="Croix 121">
              <a:extLst>
                <a:ext uri="{FF2B5EF4-FFF2-40B4-BE49-F238E27FC236}">
                  <a16:creationId xmlns:a16="http://schemas.microsoft.com/office/drawing/2014/main" xmlns="" id="{E34A5D19-9F74-470F-A1E5-1D452F6D8C21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3" name="Croix 122">
              <a:extLst>
                <a:ext uri="{FF2B5EF4-FFF2-40B4-BE49-F238E27FC236}">
                  <a16:creationId xmlns:a16="http://schemas.microsoft.com/office/drawing/2014/main" xmlns="" id="{7F9C56D1-910F-4E5A-B0C3-FC42F9D00E7E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4" name="Croix 123">
              <a:extLst>
                <a:ext uri="{FF2B5EF4-FFF2-40B4-BE49-F238E27FC236}">
                  <a16:creationId xmlns:a16="http://schemas.microsoft.com/office/drawing/2014/main" xmlns="" id="{8C492446-9560-47B2-8ABD-FF17DADA8CA5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5" name="Image 124">
              <a:extLst>
                <a:ext uri="{FF2B5EF4-FFF2-40B4-BE49-F238E27FC236}">
                  <a16:creationId xmlns:a16="http://schemas.microsoft.com/office/drawing/2014/main" xmlns="" id="{1CCC16E6-CE8E-467E-A67F-3F08D28CEA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26" name="Image 125">
              <a:extLst>
                <a:ext uri="{FF2B5EF4-FFF2-40B4-BE49-F238E27FC236}">
                  <a16:creationId xmlns:a16="http://schemas.microsoft.com/office/drawing/2014/main" xmlns="" id="{235A3D66-4807-4A03-9318-6D885FBE99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27" name="Groupe 126">
            <a:extLst>
              <a:ext uri="{FF2B5EF4-FFF2-40B4-BE49-F238E27FC236}">
                <a16:creationId xmlns:a16="http://schemas.microsoft.com/office/drawing/2014/main" xmlns="" id="{A52D0970-B5AD-4175-8E81-542F037AFA39}"/>
              </a:ext>
            </a:extLst>
          </p:cNvPr>
          <p:cNvGrpSpPr/>
          <p:nvPr userDrawn="1"/>
        </p:nvGrpSpPr>
        <p:grpSpPr>
          <a:xfrm>
            <a:off x="455852" y="6483001"/>
            <a:ext cx="1983145" cy="3059999"/>
            <a:chOff x="455852" y="362999"/>
            <a:chExt cx="1983145" cy="3059999"/>
          </a:xfrm>
        </p:grpSpPr>
        <p:sp>
          <p:nvSpPr>
            <p:cNvPr id="128" name="Rectangle : coins arrondis 127">
              <a:extLst>
                <a:ext uri="{FF2B5EF4-FFF2-40B4-BE49-F238E27FC236}">
                  <a16:creationId xmlns:a16="http://schemas.microsoft.com/office/drawing/2014/main" xmlns="" id="{19F068AA-C7D1-4E07-B545-35634B39C18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9" name="Image 128">
              <a:extLst>
                <a:ext uri="{FF2B5EF4-FFF2-40B4-BE49-F238E27FC236}">
                  <a16:creationId xmlns:a16="http://schemas.microsoft.com/office/drawing/2014/main" xmlns="" id="{31EF4123-8284-4410-ABBE-5800EAA707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30" name="Connecteur droit 129">
              <a:extLst>
                <a:ext uri="{FF2B5EF4-FFF2-40B4-BE49-F238E27FC236}">
                  <a16:creationId xmlns:a16="http://schemas.microsoft.com/office/drawing/2014/main" xmlns="" id="{5B5DC435-2824-4586-ADDE-F4E3992D9277}"/>
                </a:ext>
              </a:extLst>
            </p:cNvPr>
            <p:cNvCxnSpPr>
              <a:cxnSpLocks/>
              <a:endCxn id="132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cteur droit 130">
              <a:extLst>
                <a:ext uri="{FF2B5EF4-FFF2-40B4-BE49-F238E27FC236}">
                  <a16:creationId xmlns:a16="http://schemas.microsoft.com/office/drawing/2014/main" xmlns="" id="{2CE27A0E-0EB9-4457-9467-12119867371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Ellipse 28">
              <a:extLst>
                <a:ext uri="{FF2B5EF4-FFF2-40B4-BE49-F238E27FC236}">
                  <a16:creationId xmlns:a16="http://schemas.microsoft.com/office/drawing/2014/main" xmlns="" id="{5FB4E625-2A4E-40F3-9496-35FA46ADF420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xmlns="" id="{B7F56185-CEAE-468B-9689-7A7E7B355B7F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4" name="Rectangle : coins arrondis 133">
              <a:extLst>
                <a:ext uri="{FF2B5EF4-FFF2-40B4-BE49-F238E27FC236}">
                  <a16:creationId xmlns:a16="http://schemas.microsoft.com/office/drawing/2014/main" xmlns="" id="{DDF7202B-CC21-43AE-87EA-98F922EA1F02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5" name="ZoneTexte 134">
              <a:extLst>
                <a:ext uri="{FF2B5EF4-FFF2-40B4-BE49-F238E27FC236}">
                  <a16:creationId xmlns:a16="http://schemas.microsoft.com/office/drawing/2014/main" xmlns="" id="{D3CFCC69-D465-45DB-9FE9-6554A6F49C62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6" name="Connecteur droit 135">
              <a:extLst>
                <a:ext uri="{FF2B5EF4-FFF2-40B4-BE49-F238E27FC236}">
                  <a16:creationId xmlns:a16="http://schemas.microsoft.com/office/drawing/2014/main" xmlns="" id="{CBB6B1FE-7A21-45B8-B6A2-66AE0437573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ZoneTexte 136">
              <a:extLst>
                <a:ext uri="{FF2B5EF4-FFF2-40B4-BE49-F238E27FC236}">
                  <a16:creationId xmlns:a16="http://schemas.microsoft.com/office/drawing/2014/main" xmlns="" id="{6C746CCC-8B6B-4C5E-A32B-8FD42BBA2A95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38" name="Croix 137">
              <a:extLst>
                <a:ext uri="{FF2B5EF4-FFF2-40B4-BE49-F238E27FC236}">
                  <a16:creationId xmlns:a16="http://schemas.microsoft.com/office/drawing/2014/main" xmlns="" id="{F64081A0-8F9B-4C01-894F-A1A567F6C1D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9" name="Croix 138">
              <a:extLst>
                <a:ext uri="{FF2B5EF4-FFF2-40B4-BE49-F238E27FC236}">
                  <a16:creationId xmlns:a16="http://schemas.microsoft.com/office/drawing/2014/main" xmlns="" id="{4D74B000-9003-4F1B-8AA1-565EF63A6B55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0" name="Croix 139">
              <a:extLst>
                <a:ext uri="{FF2B5EF4-FFF2-40B4-BE49-F238E27FC236}">
                  <a16:creationId xmlns:a16="http://schemas.microsoft.com/office/drawing/2014/main" xmlns="" id="{79B630E2-ACB1-48AC-81AA-716FAC93F7D2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41" name="Image 140">
              <a:extLst>
                <a:ext uri="{FF2B5EF4-FFF2-40B4-BE49-F238E27FC236}">
                  <a16:creationId xmlns:a16="http://schemas.microsoft.com/office/drawing/2014/main" xmlns="" id="{DFC77026-73D0-40E4-9625-C0BAF5883F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42" name="Image 141">
              <a:extLst>
                <a:ext uri="{FF2B5EF4-FFF2-40B4-BE49-F238E27FC236}">
                  <a16:creationId xmlns:a16="http://schemas.microsoft.com/office/drawing/2014/main" xmlns="" id="{A2E0DA8A-DEB5-4F2E-929D-E6F0DC7CB7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xmlns="" id="{CC7DD291-FE74-4E6D-94EA-C9060908901A}"/>
              </a:ext>
            </a:extLst>
          </p:cNvPr>
          <p:cNvGrpSpPr/>
          <p:nvPr userDrawn="1"/>
        </p:nvGrpSpPr>
        <p:grpSpPr>
          <a:xfrm>
            <a:off x="2427356" y="6483001"/>
            <a:ext cx="1983145" cy="3059999"/>
            <a:chOff x="455852" y="362999"/>
            <a:chExt cx="1983145" cy="3059999"/>
          </a:xfrm>
        </p:grpSpPr>
        <p:sp>
          <p:nvSpPr>
            <p:cNvPr id="144" name="Rectangle : coins arrondis 143">
              <a:extLst>
                <a:ext uri="{FF2B5EF4-FFF2-40B4-BE49-F238E27FC236}">
                  <a16:creationId xmlns:a16="http://schemas.microsoft.com/office/drawing/2014/main" xmlns="" id="{846698AB-DDF6-4C6A-AE5C-1017FC4E368C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xmlns="" id="{9E19CA27-8737-4537-A840-9086826F68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xmlns="" id="{F79000E2-5421-43AA-98DD-E48C6B7EFA74}"/>
                </a:ext>
              </a:extLst>
            </p:cNvPr>
            <p:cNvCxnSpPr>
              <a:cxnSpLocks/>
              <a:endCxn id="148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xmlns="" id="{F2F25FF2-E843-44AF-8865-793DF88F90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Ellipse 28">
              <a:extLst>
                <a:ext uri="{FF2B5EF4-FFF2-40B4-BE49-F238E27FC236}">
                  <a16:creationId xmlns:a16="http://schemas.microsoft.com/office/drawing/2014/main" xmlns="" id="{1D8BE717-C988-4102-89A2-C8495659896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xmlns="" id="{2218FBA5-0034-46B3-9ED9-3CF7982B86C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50" name="Rectangle : coins arrondis 149">
              <a:extLst>
                <a:ext uri="{FF2B5EF4-FFF2-40B4-BE49-F238E27FC236}">
                  <a16:creationId xmlns:a16="http://schemas.microsoft.com/office/drawing/2014/main" xmlns="" id="{63A1C2E2-97B1-4715-B08D-AAD5ACED55A7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ZoneTexte 150">
              <a:extLst>
                <a:ext uri="{FF2B5EF4-FFF2-40B4-BE49-F238E27FC236}">
                  <a16:creationId xmlns:a16="http://schemas.microsoft.com/office/drawing/2014/main" xmlns="" id="{A575CAC2-CE9B-46EC-B32F-319063B45A7B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xmlns="" id="{D084BC88-791A-4EC7-9896-AE124374648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ZoneTexte 152">
              <a:extLst>
                <a:ext uri="{FF2B5EF4-FFF2-40B4-BE49-F238E27FC236}">
                  <a16:creationId xmlns:a16="http://schemas.microsoft.com/office/drawing/2014/main" xmlns="" id="{C8B095F9-401B-4D84-AB4A-BA463934F128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54" name="Croix 153">
              <a:extLst>
                <a:ext uri="{FF2B5EF4-FFF2-40B4-BE49-F238E27FC236}">
                  <a16:creationId xmlns:a16="http://schemas.microsoft.com/office/drawing/2014/main" xmlns="" id="{3034E741-FD0B-4287-9504-08E23C50E7C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5" name="Croix 154">
              <a:extLst>
                <a:ext uri="{FF2B5EF4-FFF2-40B4-BE49-F238E27FC236}">
                  <a16:creationId xmlns:a16="http://schemas.microsoft.com/office/drawing/2014/main" xmlns="" id="{C3DB5099-97BC-40C8-9D72-F9D8DFA64E0A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6" name="Croix 155">
              <a:extLst>
                <a:ext uri="{FF2B5EF4-FFF2-40B4-BE49-F238E27FC236}">
                  <a16:creationId xmlns:a16="http://schemas.microsoft.com/office/drawing/2014/main" xmlns="" id="{2EEF15BB-6EB4-43C4-8ABD-D374CEA82108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xmlns="" id="{2480FFCF-08C6-4B0B-9292-BBA0D86AFA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xmlns="" id="{153A45FD-270C-4483-BDF6-4364E15B0F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59" name="Groupe 158">
            <a:extLst>
              <a:ext uri="{FF2B5EF4-FFF2-40B4-BE49-F238E27FC236}">
                <a16:creationId xmlns:a16="http://schemas.microsoft.com/office/drawing/2014/main" xmlns="" id="{D782DD13-8B2F-4590-8371-70ACF335373F}"/>
              </a:ext>
            </a:extLst>
          </p:cNvPr>
          <p:cNvGrpSpPr/>
          <p:nvPr userDrawn="1"/>
        </p:nvGrpSpPr>
        <p:grpSpPr>
          <a:xfrm>
            <a:off x="4412257" y="6483001"/>
            <a:ext cx="1983145" cy="3059999"/>
            <a:chOff x="455852" y="362999"/>
            <a:chExt cx="1983145" cy="3059999"/>
          </a:xfrm>
        </p:grpSpPr>
        <p:sp>
          <p:nvSpPr>
            <p:cNvPr id="160" name="Rectangle : coins arrondis 159">
              <a:extLst>
                <a:ext uri="{FF2B5EF4-FFF2-40B4-BE49-F238E27FC236}">
                  <a16:creationId xmlns:a16="http://schemas.microsoft.com/office/drawing/2014/main" xmlns="" id="{C4889DFF-1BE9-49F8-B0D1-653073651EC2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61" name="Image 160">
              <a:extLst>
                <a:ext uri="{FF2B5EF4-FFF2-40B4-BE49-F238E27FC236}">
                  <a16:creationId xmlns:a16="http://schemas.microsoft.com/office/drawing/2014/main" xmlns="" id="{75D0CF6B-C93A-4B12-8DA1-976B39A904A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xmlns="" id="{31A68696-43A4-4336-8BA6-9F3C58BDE1B5}"/>
                </a:ext>
              </a:extLst>
            </p:cNvPr>
            <p:cNvCxnSpPr>
              <a:cxnSpLocks/>
              <a:endCxn id="164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xmlns="" id="{73B1FB79-8F4F-4A2D-8CEA-A8039B29F6A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Ellipse 28">
              <a:extLst>
                <a:ext uri="{FF2B5EF4-FFF2-40B4-BE49-F238E27FC236}">
                  <a16:creationId xmlns:a16="http://schemas.microsoft.com/office/drawing/2014/main" xmlns="" id="{2C2EB588-EFC0-4019-AC51-C5555D8DC0E1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xmlns="" id="{94D338D8-E221-44BC-B19C-10DBBFABBB70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66" name="Rectangle : coins arrondis 165">
              <a:extLst>
                <a:ext uri="{FF2B5EF4-FFF2-40B4-BE49-F238E27FC236}">
                  <a16:creationId xmlns:a16="http://schemas.microsoft.com/office/drawing/2014/main" xmlns="" id="{24753D48-44D1-43D5-97B6-21A35F4D00D0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7" name="ZoneTexte 166">
              <a:extLst>
                <a:ext uri="{FF2B5EF4-FFF2-40B4-BE49-F238E27FC236}">
                  <a16:creationId xmlns:a16="http://schemas.microsoft.com/office/drawing/2014/main" xmlns="" id="{13C9121F-6C4C-4779-BCED-A975581EE4D2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xmlns="" id="{D8E28A4E-AFF3-4BE0-8502-A770C3F3FB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ZoneTexte 168">
              <a:extLst>
                <a:ext uri="{FF2B5EF4-FFF2-40B4-BE49-F238E27FC236}">
                  <a16:creationId xmlns:a16="http://schemas.microsoft.com/office/drawing/2014/main" xmlns="" id="{BAAD7C12-F825-45D2-8CD7-948FB9C6E77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70" name="Croix 169">
              <a:extLst>
                <a:ext uri="{FF2B5EF4-FFF2-40B4-BE49-F238E27FC236}">
                  <a16:creationId xmlns:a16="http://schemas.microsoft.com/office/drawing/2014/main" xmlns="" id="{0A72EDB9-DC35-4D02-8AAD-16EFB720ED5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1" name="Croix 170">
              <a:extLst>
                <a:ext uri="{FF2B5EF4-FFF2-40B4-BE49-F238E27FC236}">
                  <a16:creationId xmlns:a16="http://schemas.microsoft.com/office/drawing/2014/main" xmlns="" id="{27CFA41E-36F8-4B83-B48D-41D355AD1AB9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2" name="Croix 171">
              <a:extLst>
                <a:ext uri="{FF2B5EF4-FFF2-40B4-BE49-F238E27FC236}">
                  <a16:creationId xmlns:a16="http://schemas.microsoft.com/office/drawing/2014/main" xmlns="" id="{5EABF515-D0E6-4737-893E-F585D4B9C739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3" name="Image 172">
              <a:extLst>
                <a:ext uri="{FF2B5EF4-FFF2-40B4-BE49-F238E27FC236}">
                  <a16:creationId xmlns:a16="http://schemas.microsoft.com/office/drawing/2014/main" xmlns="" id="{D028B3A2-0748-48B0-BEFD-63ABC2B2AC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74" name="Image 173">
              <a:extLst>
                <a:ext uri="{FF2B5EF4-FFF2-40B4-BE49-F238E27FC236}">
                  <a16:creationId xmlns:a16="http://schemas.microsoft.com/office/drawing/2014/main" xmlns="" id="{C9E17730-ABF6-4D03-A50F-66CB0A1FE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35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B31D8652-5E8D-4B26-B819-FFBDC0C62554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4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1894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xmlns="" id="{17B28B16-F6C9-4BAE-A288-3253B2C2C38E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1452014"/>
            <a:ext cx="2757682" cy="9077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1452014"/>
            <a:ext cx="2757682" cy="9077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1452014"/>
            <a:ext cx="2757682" cy="9077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4499124"/>
            <a:ext cx="2757682" cy="90775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4499124"/>
            <a:ext cx="2757682" cy="9077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4499124"/>
            <a:ext cx="2757682" cy="9077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7546234"/>
            <a:ext cx="2757682" cy="90775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7546234"/>
            <a:ext cx="2757682" cy="9077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7546234"/>
            <a:ext cx="2757682" cy="90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7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the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xmlns="" id="{17B28B16-F6C9-4BAE-A288-3253B2C2C38E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2661540"/>
            <a:ext cx="1670907" cy="55914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2661540"/>
            <a:ext cx="1670907" cy="55914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2661540"/>
            <a:ext cx="1670907" cy="5591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5708650"/>
            <a:ext cx="1670907" cy="5591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5708650"/>
            <a:ext cx="1670907" cy="559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5708650"/>
            <a:ext cx="1670907" cy="55914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8755760"/>
            <a:ext cx="1670907" cy="55914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8755760"/>
            <a:ext cx="1670907" cy="55914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8755760"/>
            <a:ext cx="1670907" cy="55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4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26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661183" y="220295"/>
            <a:ext cx="5908430" cy="9538284"/>
            <a:chOff x="661183" y="220295"/>
            <a:chExt cx="5908430" cy="9538284"/>
          </a:xfrm>
        </p:grpSpPr>
        <p:sp>
          <p:nvSpPr>
            <p:cNvPr id="5" name="Rectangle 4"/>
            <p:cNvSpPr/>
            <p:nvPr/>
          </p:nvSpPr>
          <p:spPr>
            <a:xfrm>
              <a:off x="1211361" y="220295"/>
              <a:ext cx="501118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2000" b="1" dirty="0"/>
                <a:t>Les </a:t>
              </a:r>
              <a:r>
                <a:rPr lang="fr-FR" sz="2000" b="1" dirty="0" smtClean="0"/>
                <a:t>cartes double-face (</a:t>
              </a:r>
              <a:r>
                <a:rPr lang="fr-FR" sz="2000" b="1" dirty="0" err="1" smtClean="0"/>
                <a:t>flashcards</a:t>
              </a:r>
              <a:r>
                <a:rPr lang="fr-FR" sz="2000" b="1" dirty="0" smtClean="0"/>
                <a:t>)</a:t>
              </a:r>
            </a:p>
            <a:p>
              <a:pPr algn="ctr"/>
              <a:r>
                <a:rPr lang="fr-FR" sz="2000" b="1" dirty="0" smtClean="0"/>
                <a:t> une méthode pour faciliter la  mémorisation </a:t>
              </a:r>
              <a:endParaRPr lang="fr-FR" sz="2000" b="1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61183" y="1071265"/>
              <a:ext cx="5781820" cy="6986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fr-FR" sz="1600" dirty="0"/>
                <a:t>Organiser son enseignement de manière à favoriser autant que possible les apprentissages </a:t>
              </a:r>
              <a:r>
                <a:rPr lang="fr-FR" sz="1600" dirty="0" smtClean="0"/>
                <a:t>et </a:t>
              </a:r>
              <a:r>
                <a:rPr lang="fr-FR" sz="1600" dirty="0"/>
                <a:t>la rétention en mémoire c’est important néanmoins une part importante des apprentissages reste du côté des élèves. Il est donc indispensable d’enseigner aux élèves comment apprendre et réviser le plus efficacement </a:t>
              </a:r>
              <a:r>
                <a:rPr lang="fr-FR" sz="1600" dirty="0" smtClean="0"/>
                <a:t>possible. Le test fait partie des méthodes les plus probante en la matière. </a:t>
              </a:r>
            </a:p>
            <a:p>
              <a:pPr algn="just"/>
              <a:endParaRPr lang="fr-FR" sz="1600" dirty="0" smtClean="0"/>
            </a:p>
            <a:p>
              <a:pPr algn="just"/>
              <a:r>
                <a:rPr lang="fr-FR" sz="1600" dirty="0" smtClean="0"/>
                <a:t>Les cartes double-face (</a:t>
              </a:r>
              <a:r>
                <a:rPr lang="fr-FR" sz="1600" dirty="0" err="1" smtClean="0"/>
                <a:t>flashcards</a:t>
              </a:r>
              <a:r>
                <a:rPr lang="fr-FR" sz="1600" dirty="0" smtClean="0"/>
                <a:t>) </a:t>
              </a:r>
              <a:r>
                <a:rPr lang="fr-FR" sz="1600" dirty="0"/>
                <a:t>sont en quelque sortes des fiches de révisions qui permettent aux élèves de se tester. Elle </a:t>
              </a:r>
              <a:r>
                <a:rPr lang="fr-FR" sz="1600" dirty="0" smtClean="0"/>
                <a:t>fournissent </a:t>
              </a:r>
              <a:r>
                <a:rPr lang="fr-FR" sz="1600" dirty="0"/>
                <a:t>un court </a:t>
              </a:r>
              <a:r>
                <a:rPr lang="fr-FR" sz="1600" dirty="0" smtClean="0"/>
                <a:t>contenu d’informations clés qui peuvent être </a:t>
              </a:r>
              <a:r>
                <a:rPr lang="fr-FR" sz="1600" dirty="0"/>
                <a:t>représentées </a:t>
              </a:r>
              <a:r>
                <a:rPr lang="fr-FR" sz="1600" dirty="0" smtClean="0"/>
                <a:t>avec </a:t>
              </a:r>
              <a:r>
                <a:rPr lang="fr-FR" sz="1600" dirty="0"/>
                <a:t>des mots, des phrases, des questions, des images, des chiffres, ou même un petit </a:t>
              </a:r>
              <a:r>
                <a:rPr lang="fr-FR" sz="1600" dirty="0" smtClean="0"/>
                <a:t>croquis.  </a:t>
              </a:r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/>
                <a:t>L’utilisation des cartes double-face (</a:t>
              </a:r>
              <a:r>
                <a:rPr lang="fr-FR" sz="1600" dirty="0" err="1"/>
                <a:t>flashcards</a:t>
              </a:r>
              <a:r>
                <a:rPr lang="fr-FR" sz="1600" dirty="0"/>
                <a:t>) </a:t>
              </a:r>
              <a:r>
                <a:rPr lang="fr-FR" sz="1600" dirty="0" smtClean="0"/>
                <a:t>facilite le </a:t>
              </a:r>
              <a:r>
                <a:rPr lang="fr-FR" sz="1600" dirty="0"/>
                <a:t>processus de réactivation des éléments à maîtriser sur le bout des doigts et participent à l’inscription dans la mémoire à long terme</a:t>
              </a:r>
              <a:r>
                <a:rPr lang="fr-FR" sz="1600" dirty="0" smtClean="0"/>
                <a:t>. Cet outil est utile pour </a:t>
              </a:r>
              <a:r>
                <a:rPr lang="fr-FR" sz="1400" dirty="0" smtClean="0"/>
                <a:t>les</a:t>
              </a:r>
              <a:r>
                <a:rPr lang="fr-FR" sz="1600" dirty="0" smtClean="0"/>
                <a:t> apprentissages qui requièrent une forte mémorisation de la part des élèves. </a:t>
              </a:r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/>
                <a:t>Cette </a:t>
              </a:r>
              <a:r>
                <a:rPr lang="fr-FR" sz="1600" dirty="0" smtClean="0"/>
                <a:t>méthode est </a:t>
              </a:r>
              <a:r>
                <a:rPr lang="fr-FR" sz="1600" dirty="0"/>
                <a:t>particulièrement </a:t>
              </a:r>
              <a:r>
                <a:rPr lang="fr-FR" sz="1600" dirty="0" smtClean="0"/>
                <a:t>efficace </a:t>
              </a:r>
              <a:r>
                <a:rPr lang="fr-FR" sz="1600" dirty="0"/>
                <a:t>pour les </a:t>
              </a:r>
              <a:r>
                <a:rPr lang="fr-FR" sz="1600" dirty="0" smtClean="0"/>
                <a:t>élèves qui </a:t>
              </a:r>
              <a:r>
                <a:rPr lang="fr-FR" sz="1600" dirty="0"/>
                <a:t>ont une mémoire visuelle </a:t>
              </a:r>
              <a:r>
                <a:rPr lang="fr-FR" sz="1600" dirty="0" smtClean="0"/>
                <a:t>et/ou des </a:t>
              </a:r>
              <a:r>
                <a:rPr lang="fr-FR" sz="1600" dirty="0"/>
                <a:t>troubles spécifiques d’apprentissage. </a:t>
              </a:r>
              <a:endParaRPr lang="fr-FR" sz="1600" dirty="0" smtClean="0"/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 smtClean="0"/>
                <a:t>Un </a:t>
              </a:r>
              <a:r>
                <a:rPr lang="fr-FR" sz="1600" dirty="0"/>
                <a:t>espacement croissant </a:t>
              </a:r>
              <a:r>
                <a:rPr lang="fr-FR" sz="1600" dirty="0" smtClean="0"/>
                <a:t>de l’utilisation des cartes dans le temps est recommandé</a:t>
              </a:r>
              <a:r>
                <a:rPr lang="fr-FR" sz="1600" dirty="0"/>
                <a:t> </a:t>
              </a:r>
              <a:r>
                <a:rPr lang="fr-FR" sz="1600" dirty="0" smtClean="0"/>
                <a:t>afin de réactiver les éléments à </a:t>
              </a:r>
              <a:r>
                <a:rPr lang="fr-FR" sz="1600" dirty="0"/>
                <a:t>maitriser. A chaque fois que l’on répond juste à une question la carte passe dans le paquet supérieur et inversement à chaque fois que l’on se trompe la carte repasse dans le paquet inférieur. </a:t>
              </a:r>
              <a:endParaRPr lang="fr-FR" sz="1600" dirty="0" smtClean="0"/>
            </a:p>
          </p:txBody>
        </p:sp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8111" y="7987025"/>
              <a:ext cx="3221502" cy="1771554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787915" y="8226471"/>
              <a:ext cx="22067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Cartes double face Bac pro </a:t>
              </a:r>
              <a:r>
                <a:rPr lang="fr-FR" dirty="0" smtClean="0"/>
                <a:t>MELEC</a:t>
              </a:r>
              <a:endParaRPr lang="fr-FR" dirty="0"/>
            </a:p>
          </p:txBody>
        </p:sp>
        <p:sp>
          <p:nvSpPr>
            <p:cNvPr id="9" name="Flèche vers le bas 8"/>
            <p:cNvSpPr/>
            <p:nvPr/>
          </p:nvSpPr>
          <p:spPr>
            <a:xfrm>
              <a:off x="1750630" y="8872802"/>
              <a:ext cx="281353" cy="618978"/>
            </a:xfrm>
            <a:prstGeom prst="down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61404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39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1E6D09E5-513E-4CFA-BEEA-A5B368793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81" y="1124621"/>
            <a:ext cx="1503096" cy="15716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DB9CCFB2-7D2C-4C2E-AE0E-BA34B15E2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1310" y="1204356"/>
            <a:ext cx="1495425" cy="14859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F034F471-0D7B-4097-946C-E20E1E50D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7175" y="1236342"/>
            <a:ext cx="1687703" cy="155257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FC6977BB-E1F4-40FD-9D47-B9C290C33A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744" y="4296655"/>
            <a:ext cx="1340420" cy="15525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6E6AE874-8BF7-4909-91DC-A0AB23DC58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6640" y="4259573"/>
            <a:ext cx="1460095" cy="151447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DA201305-9192-4270-8A83-8D639416D4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6999" y="4321541"/>
            <a:ext cx="1581150" cy="15621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95234E3C-6020-4EFB-B30B-4451EDC246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728" y="7293379"/>
            <a:ext cx="1518749" cy="158115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92CF0172-8D36-40AF-884C-BD2E4D7494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79855" y="7311758"/>
            <a:ext cx="1536879" cy="12954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xmlns="" id="{CB391A14-1651-442D-9318-BFAD06AEC8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97114" y="7281816"/>
            <a:ext cx="1617904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87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37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42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Bobine contacteur de puissance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 NF du relais thermique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Détecteur de niveau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Bobine temporisé travail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Bobine contacteur auxiliaire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45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Bobine temporisé repos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Contact NO commandé par Détecteur inductif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39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Contact NF commandé par détecteur capacitif 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Pressostat</a:t>
            </a:r>
          </a:p>
        </p:txBody>
      </p:sp>
    </p:spTree>
    <p:extLst>
      <p:ext uri="{BB962C8B-B14F-4D97-AF65-F5344CB8AC3E}">
        <p14:creationId xmlns:p14="http://schemas.microsoft.com/office/powerpoint/2010/main" val="3306227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48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737DA47B-64B3-4BB3-A7A1-5FFF89C50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0" y="1255825"/>
            <a:ext cx="1300556" cy="14573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EEF43345-D6E2-4096-B85F-C4CDF0E9E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528" y="1247435"/>
            <a:ext cx="1351531" cy="1524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3B46EC4C-24C4-471B-9970-98B2D1C249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683" y="1329867"/>
            <a:ext cx="1734334" cy="15621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5A8C68BE-7419-482E-84C7-4C89EC49F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855" y="4275726"/>
            <a:ext cx="1458096" cy="15525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7507B83C-4D77-4E75-9C30-5949331CAB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9722" y="4236612"/>
            <a:ext cx="1451752" cy="153352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E3C7C22F-20C6-405D-A48E-18B1075B71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3711" y="4312036"/>
            <a:ext cx="1406255" cy="160972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B0203B41-8621-4B3B-90AA-070255564A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9117" y="7457248"/>
            <a:ext cx="1455800" cy="7914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xmlns="" id="{F38B565E-2B47-45E9-B299-0FED1732F1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0661" y="7458105"/>
            <a:ext cx="1352550" cy="74676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xmlns="" id="{72E3BA44-859C-473A-8E52-7909D8E474B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8109" y="7591460"/>
            <a:ext cx="8286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28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Sonnerie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	Sirène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Ronfleur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Départ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Borne de bornier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54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Arrivée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Voyant blanc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48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Electrovanne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Klaxon</a:t>
            </a:r>
          </a:p>
        </p:txBody>
      </p:sp>
    </p:spTree>
    <p:extLst>
      <p:ext uri="{BB962C8B-B14F-4D97-AF65-F5344CB8AC3E}">
        <p14:creationId xmlns:p14="http://schemas.microsoft.com/office/powerpoint/2010/main" val="1947234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6BE2011C-BE43-4AF5-862C-1F9D05AD7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17" y="1298634"/>
            <a:ext cx="1742286" cy="132397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80664E2-9C86-42C0-B28E-30A66A32A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822" y="1341496"/>
            <a:ext cx="1466850" cy="12382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364AABD4-32DD-49C5-A29C-CEBE70F6B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8408" y="1216485"/>
            <a:ext cx="1656610" cy="1257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9C44276B-C91B-4620-9560-A7F6C1CE1F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419" y="4400093"/>
            <a:ext cx="1638300" cy="130492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453C95FF-4B3E-4870-A1B2-506512F665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4340" y="4391025"/>
            <a:ext cx="1644186" cy="11239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3E86B386-6559-454A-9998-8C924814DA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4877" y="4455054"/>
            <a:ext cx="1302459" cy="124996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14AE3E8E-AC4A-4E64-AB67-6FA2D0392F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836" y="7172544"/>
            <a:ext cx="1666711" cy="214694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37889F21-8E67-4614-A07D-161FEFB79D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4503" y="7142184"/>
            <a:ext cx="1698392" cy="207645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A94B8D56-2AD8-4E5D-ABF7-D563BAC2D9F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6623" y="7224654"/>
            <a:ext cx="1644705" cy="170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7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1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Terre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 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Relais thermique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 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Coupe circuit à fusible bipolaire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850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Disjoncteur magnétothermique bipolaire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Disjoncteur moteur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Contacteur tripolaire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8549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 err="1">
                <a:solidFill>
                  <a:srgbClr val="7030A0"/>
                </a:solidFill>
              </a:rPr>
              <a:t>Intersectionneur</a:t>
            </a:r>
            <a:r>
              <a:rPr lang="fr-FR" sz="1600" b="1" dirty="0">
                <a:solidFill>
                  <a:srgbClr val="7030A0"/>
                </a:solidFill>
              </a:rPr>
              <a:t> </a:t>
            </a:r>
            <a:r>
              <a:rPr lang="fr-FR" sz="1600" b="1" dirty="0" err="1">
                <a:solidFill>
                  <a:srgbClr val="7030A0"/>
                </a:solidFill>
              </a:rPr>
              <a:t>tétrapolaire</a:t>
            </a:r>
            <a:endParaRPr lang="fr-FR" sz="160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Coupe circuit à fusible </a:t>
            </a:r>
            <a:r>
              <a:rPr lang="fr-FR" sz="1600" b="1" dirty="0" err="1">
                <a:solidFill>
                  <a:srgbClr val="7030A0"/>
                </a:solidFill>
              </a:rPr>
              <a:t>uni+neutre</a:t>
            </a:r>
            <a:endParaRPr lang="fr-FR" sz="1600" b="1" dirty="0">
              <a:solidFill>
                <a:srgbClr val="7030A0"/>
              </a:solidFill>
            </a:endParaRP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Sectionneur tripolaire</a:t>
            </a:r>
          </a:p>
        </p:txBody>
      </p:sp>
    </p:spTree>
    <p:extLst>
      <p:ext uri="{BB962C8B-B14F-4D97-AF65-F5344CB8AC3E}">
        <p14:creationId xmlns:p14="http://schemas.microsoft.com/office/powerpoint/2010/main" val="3022225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12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0FC0521E-BFF5-4D68-9D0D-03217897C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26" y="1299082"/>
            <a:ext cx="1579181" cy="14545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5C0429AC-9DF8-48CA-A5B1-801D546CCF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857" y="1400158"/>
            <a:ext cx="1753455" cy="14192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02DACBC1-9E91-40E8-BCD3-5916BDF5E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7314" y="1252237"/>
            <a:ext cx="1704014" cy="197167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2A6AAD66-E61F-4F45-921D-4ED7852587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274" y="4132494"/>
            <a:ext cx="1648148" cy="21717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1D1E6CE9-689B-407B-B75D-BDC3ADEEB3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6016" y="4259573"/>
            <a:ext cx="1292209" cy="168592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2AA969E3-7F84-4752-AA4C-67B1670B93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1540" y="4231538"/>
            <a:ext cx="1619250" cy="16383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F26A7C52-DD17-458B-ADA9-5BB026DCC8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836" y="7247244"/>
            <a:ext cx="1628775" cy="166687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DEA2CC29-136F-43E7-B0A2-CECBE98611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3304" y="7237026"/>
            <a:ext cx="1374787" cy="173355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FAB12C6F-5251-49C0-9746-B230D60DA3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2644" y="7313226"/>
            <a:ext cx="1488146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8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10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Bouton poussoir Normalement Ouvert (NO) bleu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 Normalement Ouvert (NO)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436702" y="4373329"/>
              <a:ext cx="18763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Disjoncteur magnétothermique </a:t>
              </a:r>
              <a:r>
                <a:rPr lang="fr-FR" sz="1600" b="1" dirty="0" err="1">
                  <a:solidFill>
                    <a:srgbClr val="7030A0"/>
                  </a:solidFill>
                </a:rPr>
                <a:t>uni+neutre</a:t>
              </a:r>
              <a:endParaRPr lang="fr-FR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 Normalement Fermé (NF) 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>
                  <a:solidFill>
                    <a:srgbClr val="7030A0"/>
                  </a:solidFill>
                </a:rPr>
                <a:t>Bouton poussoir Normalement Fermé (NF) à voyant</a:t>
              </a:r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05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Bouton poussoir Normalement Fermé (Rouge)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Transformateur monophasé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Contacteur inverseur tripolaire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Moteur asynchrone triphasé à cage</a:t>
            </a:r>
          </a:p>
        </p:txBody>
      </p:sp>
    </p:spTree>
    <p:extLst>
      <p:ext uri="{BB962C8B-B14F-4D97-AF65-F5344CB8AC3E}">
        <p14:creationId xmlns:p14="http://schemas.microsoft.com/office/powerpoint/2010/main" val="364999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21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36588175-4F0B-4676-AC60-85D71CC7F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35" y="1325871"/>
            <a:ext cx="1627188" cy="170497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05CCA3A4-CFF8-46B9-A3A4-F5B248183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673" y="1181392"/>
            <a:ext cx="1504417" cy="16954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1B02B2C7-29FC-4DCA-B1C9-15A5200048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217" y="1240096"/>
            <a:ext cx="1565676" cy="1638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27DAE228-6929-42D7-B779-F732DC6796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333" y="4266751"/>
            <a:ext cx="1709089" cy="16383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E728001-6772-4EB8-ABCD-7B6F631289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3325" y="4117188"/>
            <a:ext cx="1494765" cy="18478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553CF242-8DC8-4D6F-BB13-5BD856EDA0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3793" y="4149770"/>
            <a:ext cx="1694371" cy="19335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ADE880A0-3B7B-42A3-8908-4B18C1D02A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333" y="7306838"/>
            <a:ext cx="1638300" cy="19431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7C0DF6FB-51F1-4CA4-8416-76EB6EBAB9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81332" y="7177651"/>
            <a:ext cx="1628149" cy="189547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AD4D890E-7A46-4687-B037-07A357562B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120" y="7097297"/>
            <a:ext cx="1607773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24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19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Boiton tournant, 2 positions, NO et NF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Bouton tournant à clé, 2 positions, NO 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Arrêt d’urgence à poussoir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Fin de course NF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1238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Bouton tournant, 2 positons, à retour automatique, NO </a:t>
              </a:r>
            </a:p>
            <a:p>
              <a:endParaRPr lang="fr-FR" sz="105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27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NO et NF, commande par pédale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Bouton tournant NF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21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Arrêt d’urgence à clé, tourner pour déverrouiller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Arrêt d’urgence</a:t>
            </a:r>
          </a:p>
        </p:txBody>
      </p:sp>
    </p:spTree>
    <p:extLst>
      <p:ext uri="{BB962C8B-B14F-4D97-AF65-F5344CB8AC3E}">
        <p14:creationId xmlns:p14="http://schemas.microsoft.com/office/powerpoint/2010/main" val="155002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30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b="1" dirty="0">
                  <a:solidFill>
                    <a:srgbClr val="7030A0"/>
                  </a:solidFill>
                </a:rPr>
                <a:t>xxx ?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rgbClr val="7030A0"/>
                  </a:solidFill>
                </a:rPr>
                <a:t>xxx?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 err="1">
                <a:solidFill>
                  <a:srgbClr val="7030A0"/>
                </a:solidFill>
              </a:rPr>
              <a:t>xxxx</a:t>
            </a:r>
            <a:endParaRPr lang="fr-FR" sz="105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xxx?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CDA616F-AB57-42A3-8F9B-ED4924305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24" y="991252"/>
            <a:ext cx="1485900" cy="18383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D4D4B95C-98F4-4E2F-B589-EC77E4B45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451" y="1147529"/>
            <a:ext cx="1504950" cy="18764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05505104-9442-4B6B-BA3A-CB33FFAC2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285" y="1000762"/>
            <a:ext cx="1668991" cy="18764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215869D8-11F5-4D60-8E33-41F59CC3E8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557" y="4305468"/>
            <a:ext cx="1571625" cy="180022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3B9C399B-FE54-4FB5-B373-C17F162C1A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8591" y="4143853"/>
            <a:ext cx="1743075" cy="197167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42B72D7E-8DB5-4E98-A3BF-EC44A30D6D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3325" y="4190537"/>
            <a:ext cx="1646951" cy="202882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D7EBA549-CD35-4E52-A8B4-8C906C965A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725" y="7230638"/>
            <a:ext cx="1641698" cy="20193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106851B7-1A47-44D9-B769-C3F4C95C76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57515" y="7241726"/>
            <a:ext cx="1610575" cy="184915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26672925-17F1-4D4A-843D-84A4F2A4C83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6324" y="7290644"/>
            <a:ext cx="1655004" cy="18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6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89836" y="4477645"/>
              <a:ext cx="17514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Détecteur capacité 2 fils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 temporisé NO repos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Contact temporisé NO travail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480388" y="7337544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Détecteur inductif 2 fils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Détecteur capacitif 3 fils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36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solidFill>
                    <a:srgbClr val="7030A0"/>
                  </a:solidFill>
                </a:rPr>
                <a:t>Détecteur inductif 3 fils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Fin de course NO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30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Contact temporisé NF travail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7030A0"/>
                </a:solidFill>
              </a:rPr>
              <a:t>Contact temporisé NO repos</a:t>
            </a:r>
          </a:p>
        </p:txBody>
      </p:sp>
    </p:spTree>
    <p:extLst>
      <p:ext uri="{BB962C8B-B14F-4D97-AF65-F5344CB8AC3E}">
        <p14:creationId xmlns:p14="http://schemas.microsoft.com/office/powerpoint/2010/main" val="310280672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2939</TotalTime>
  <Words>826</Words>
  <Application>Microsoft Office PowerPoint</Application>
  <PresentationFormat>Format A4 (210 x 297 mm)</PresentationFormat>
  <Paragraphs>223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patrice.nadam@ac-creteil.fr</dc:creator>
  <cp:lastModifiedBy>GOURET Hélène</cp:lastModifiedBy>
  <cp:revision>180</cp:revision>
  <cp:lastPrinted>2021-11-08T08:29:29Z</cp:lastPrinted>
  <dcterms:created xsi:type="dcterms:W3CDTF">2019-07-02T06:04:58Z</dcterms:created>
  <dcterms:modified xsi:type="dcterms:W3CDTF">2022-02-08T08:04:53Z</dcterms:modified>
</cp:coreProperties>
</file>